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9" r:id="rId3"/>
    <p:sldId id="278" r:id="rId4"/>
    <p:sldId id="285" r:id="rId5"/>
    <p:sldId id="279" r:id="rId6"/>
    <p:sldId id="271" r:id="rId7"/>
    <p:sldId id="273" r:id="rId8"/>
    <p:sldId id="280" r:id="rId9"/>
    <p:sldId id="272" r:id="rId10"/>
    <p:sldId id="259" r:id="rId11"/>
    <p:sldId id="281" r:id="rId12"/>
    <p:sldId id="274" r:id="rId13"/>
    <p:sldId id="286" r:id="rId14"/>
    <p:sldId id="287" r:id="rId15"/>
    <p:sldId id="284" r:id="rId16"/>
    <p:sldId id="282" r:id="rId17"/>
    <p:sldId id="283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69" autoAdjust="0"/>
    <p:restoredTop sz="93890" autoAdjust="0"/>
  </p:normalViewPr>
  <p:slideViewPr>
    <p:cSldViewPr snapToGrid="0">
      <p:cViewPr varScale="1">
        <p:scale>
          <a:sx n="78" d="100"/>
          <a:sy n="78" d="100"/>
        </p:scale>
        <p:origin x="125" y="6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10.png>
</file>

<file path=ppt/media/image12.png>
</file>

<file path=ppt/media/image2.gif>
</file>

<file path=ppt/media/image2.png>
</file>

<file path=ppt/media/image3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E9764B-60BE-4CDB-AECF-285AAC615496}" type="datetimeFigureOut">
              <a:rPr lang="en-GB" smtClean="0"/>
              <a:t>16/11/2021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FB2687-96D2-4904-88D2-1E0F07A37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671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FB2687-96D2-4904-88D2-1E0F07A372B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976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FB2687-96D2-4904-88D2-1E0F07A372B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5696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A4846-D0CB-455E-A033-FC80F4ABE6A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6F7D5A-D5E3-4DE7-886B-F2D307BA339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28C79-7DEE-4F72-97E1-AED9444E37A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B6AB45-9875-4970-A4A2-CD7D93E02D7A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EF088-1DBF-4F94-8198-6F2DFFFEE84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317BF-3372-4861-A760-F2F2B3E4BAD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3A1865-36DB-4837-BB79-88607979358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3440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8055F-ED63-4B6F-82BB-AA7D743B918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2DBA6-8822-4DA4-89AC-08E5030FEF7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C3171-929A-4546-99B3-BF5840F1E40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6737BD1-E481-4E0D-AEF7-F6AF86A3F684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B5354-569E-495A-A547-D1FBC294041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829B4-9AB9-471A-9A21-506D42D863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59818D3-3D28-42B5-B849-2D0B2C6CA98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794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D2DA76-AE30-4C32-853C-3702FE6071E9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32207E-27B3-4D96-867E-7999A45790BA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A0166-D1E4-4366-A4A1-2D921E2E5B1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F02EC38-1CA8-4461-BAD3-91AF8DB4B067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D8440-8155-4EC4-9827-3B8BC282303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CDB37-BE29-4CD4-887B-1397F5A2B1A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4CBF259-7162-4A2B-8874-CD38E997DB4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499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E07E6-E34A-4A92-BCA6-6C51ACE1373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AA7D8-FA4B-4501-BB40-38B5C8E37E5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1B5C5-1606-4123-BE47-3E4176D74B2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EAFE3D9-7E67-48D4-A30A-D6A236D39467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5DC10-F531-40FF-84E7-F32C7CB008D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9A6CB-8DE5-40C5-BC9C-02F13D5BD2C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12DA625-51E7-46F0-865B-F46474AF33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363556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6519-7F14-46F6-A0B4-7CB1792C91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7A7046-77D9-43F3-9155-05749C037C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C5B08-A864-4674-8ADB-014C1516573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8577651-C4BB-4B83-BE7D-EF88889AFAF9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FE1BF-3CFB-4654-A4ED-E1DCE6CB13A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F791B-4132-486F-BF4C-F22560CE24B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4CD208D-5897-4247-9187-6E207C03438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5276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E678C-6249-4228-855F-53F0EDC5970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FCEFE-A6B6-4AD9-A3E4-DF68D2E7411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A3081-35AE-409A-B18A-7B92A7438BD6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1834B-EE52-49B7-B05D-EC909381037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E7D674-D16E-4821-8E1D-B4338105A6B2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78CE6-2A06-4A75-8146-7670081920D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443D6-D43C-4613-A7CC-5F2BA22C147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61CDFE-4F22-4FF4-A609-96D9AD4AC44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760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7BE07-10D0-42B2-A68F-BCF9FE97EA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C9927-5687-40FA-AAE1-6FA477D43D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1198E-0912-4E8A-9CEE-48E7366A73DE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92CDA7-C13C-428E-8B12-75E06B081C53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630A99-A569-43F7-B735-92441570F1DD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D639DC-8804-45FF-9450-A04585F0778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520D4C2-D513-4789-B3C5-1B28856535FE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363C56-5F51-49CB-BBD8-C850650E70B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3D134B-0D70-4FF4-A54D-A5CB4EE685A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57F7957-291C-4808-896C-A005637F7F9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7931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7FF16-36FE-47BF-A246-CBE9A9BE3D9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33F680-0222-4341-A475-FC5F12211A4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83766BF-6A42-4F47-88E1-4BF7F14F81F8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7D7C6A-9F4F-4FB0-BED5-EBFC129F8AA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C3B8F-0666-4005-BACF-B83FF1A9515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B6515D1-1A1C-4E72-A25B-8597AB5CC51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246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D8078D-FF46-45BC-98F0-F43AC998753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BF51FD-AE25-4834-9AC2-FCE729D2BE5C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8629DE-EE83-41D9-BCA4-D2D4FD3E480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55B16-5ED1-468E-8D65-3E242FB5B85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4127FC-14C8-458A-BEA5-AD8C30A4885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456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67F07-5BFD-4A09-A83C-AC889865CB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C3DF4-9057-4E6C-97D8-2520AD9C8B5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DAFA4-35F4-4F4A-9BAE-BFBA7496989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F9AA1-10FF-4978-B9A5-A1C44AE86D8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25E472-5442-4658-9340-7F2170BA5C4B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9C8715-B61A-413B-89D4-CD0C6CBB5A7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EB126-AB47-4D9E-82F8-0603D46C7D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FF5538D-A678-440E-AE5B-F039024CD10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533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2D38C-0146-4FDF-97BF-9CB62AFFB8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5B94D2-16FC-4D60-80FE-8023122EA502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51B047-5C3E-4376-9B91-15CBD8B65C4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36C1AF-5E6E-4178-9229-1368878A908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855A62-6061-4580-8475-E5B044969C67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791AD-22DC-47DA-8491-18639E9521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45846-BFD0-46AF-B530-38E0BE2F2B3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644F9F1-C32C-46CD-ACD0-0917DBCDEF7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224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48C306-D428-4CF4-96CE-CE5089F6F0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2C74A-2822-413E-A806-1C568F9E13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7F54A-CA85-49B9-A4D1-09BDE816FA77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A4EC02DD-BBD6-4F76-A1A7-325DAF543998}" type="datetime1">
              <a:rPr lang="en-GB"/>
              <a:pPr lvl="0"/>
              <a:t>16/11/2021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87B71-7976-4E91-B2AF-B764F3D7FC51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9FFBA-1970-4DB1-9605-BDA5AFA824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994593EB-2B49-49D6-B568-10163156BB9C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79C87-5894-4790-A6CE-2979CE6365CC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GB" dirty="0"/>
              <a:t>Code to Solve the 1D Linear Advection Equation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4E4812-E99E-4EA3-9D97-1C6E2B94AD0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GB" dirty="0"/>
              <a:t>An exploration of several numerical techniques used to solve the linear advection equation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552DA-5E9F-4869-BD06-4972088FF83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Lax - Derivation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C3CC99-F902-4933-935F-DEE8A2162669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:r>
                  <a:rPr lang="en-GB" sz="2800" dirty="0"/>
                  <a:t>Starting with the equation we derived earlier for the FTCS scheme: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</m:oMath>
                </a14:m>
                <a:r>
                  <a:rPr lang="en-GB" sz="2800" dirty="0"/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GB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GB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num>
                      <m:den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</a:t>
                </a:r>
              </a:p>
              <a:p>
                <a:pPr lvl="0"/>
                <a:r>
                  <a:rPr lang="en-GB" dirty="0"/>
                  <a:t>To get the Lax method, we simply replace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en-GB" dirty="0"/>
                  <a:t> with the average of the points around the point of interest -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  <m:sup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  <m:sup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</m:num>
                      <m:den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GB" dirty="0"/>
                  <a:t> </a:t>
                </a:r>
              </a:p>
              <a:p>
                <a:pPr lvl="0"/>
                <a:r>
                  <a:rPr lang="en-GB" dirty="0"/>
                  <a:t>Giving us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</m:oMath>
                </a14:m>
                <a:r>
                  <a:rPr lang="en-GB" sz="2800" dirty="0"/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GB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GB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num>
                      <m:den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This method is stable if c𝜏/ ℎ ≤ 1 </a:t>
                </a:r>
                <a:r>
                  <a:rPr lang="en-GB" sz="1200" dirty="0">
                    <a:solidFill>
                      <a:srgbClr val="2C3E50"/>
                    </a:solidFill>
                    <a:latin typeface="Roboto" panose="02000000000000000000" pitchFamily="2" charset="0"/>
                  </a:rPr>
                  <a:t>(Abbasi, n.d.)</a:t>
                </a:r>
                <a:endParaRPr lang="en-GB" sz="1200" dirty="0"/>
              </a:p>
              <a:p>
                <a:pPr lvl="0"/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C3CC99-F902-4933-935F-DEE8A2162669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F6240-7B81-474A-A318-A2C2C348C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96" y="456669"/>
            <a:ext cx="2608382" cy="900963"/>
          </a:xfrm>
        </p:spPr>
        <p:txBody>
          <a:bodyPr/>
          <a:lstStyle/>
          <a:p>
            <a:r>
              <a:rPr lang="en-GB" dirty="0"/>
              <a:t>Lax - Code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147F95-819A-4BB9-A3B7-7BA717EEC0CD}"/>
                  </a:ext>
                </a:extLst>
              </p:cNvPr>
              <p:cNvSpPr txBox="1"/>
              <p:nvPr/>
            </p:nvSpPr>
            <p:spPr>
              <a:xfrm>
                <a:off x="504096" y="4545149"/>
                <a:ext cx="4173412" cy="4849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GB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</m:oMath>
                </a14:m>
                <a:r>
                  <a:rPr lang="en-GB" sz="1800" dirty="0"/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GB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num>
                      <m:den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GB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147F95-819A-4BB9-A3B7-7BA717EEC0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96" y="4545149"/>
                <a:ext cx="4173412" cy="484941"/>
              </a:xfrm>
              <a:prstGeom prst="rect">
                <a:avLst/>
              </a:prstGeom>
              <a:blipFill>
                <a:blip r:embed="rId2"/>
                <a:stretch>
                  <a:fillRect b="-88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2">
            <a:extLst>
              <a:ext uri="{FF2B5EF4-FFF2-40B4-BE49-F238E27FC236}">
                <a16:creationId xmlns:a16="http://schemas.microsoft.com/office/drawing/2014/main" id="{A48E5967-4536-4F2B-B9B2-B19FEACC23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96" y="1768124"/>
            <a:ext cx="6635258" cy="230832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@__timer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lax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"""Solves 1D linear advection equation using lax method"""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base_method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(sys._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getframe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f_code.co_name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lax_equation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"""Equation for lax scheme"""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.grid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 ((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.plus_one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-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 /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 (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.half_courant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* 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.plus_one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-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-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]))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7333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Off-page Connector 3">
            <a:extLst>
              <a:ext uri="{FF2B5EF4-FFF2-40B4-BE49-F238E27FC236}">
                <a16:creationId xmlns:a16="http://schemas.microsoft.com/office/drawing/2014/main" id="{9608E54A-07C3-4AA0-817F-5F78DB9141D2}"/>
              </a:ext>
            </a:extLst>
          </p:cNvPr>
          <p:cNvSpPr/>
          <p:nvPr/>
        </p:nvSpPr>
        <p:spPr>
          <a:xfrm rot="16200000">
            <a:off x="1478643" y="397183"/>
            <a:ext cx="2155373" cy="3714826"/>
          </a:xfrm>
          <a:prstGeom prst="flowChartOffpageConnector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00B9BB-E7A0-4E39-8EE7-2AF1AF924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617" y="1591816"/>
            <a:ext cx="2599592" cy="1388775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Lax Results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496716B-3546-4AF4-B6D8-AD04C72829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916" y="4582920"/>
            <a:ext cx="3884551" cy="95410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Advection(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dx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0.001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advection.lax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advection.create_animation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Content Placeholder 9" descr="Chart&#10;&#10;Description automatically generated">
            <a:extLst>
              <a:ext uri="{FF2B5EF4-FFF2-40B4-BE49-F238E27FC236}">
                <a16:creationId xmlns:a16="http://schemas.microsoft.com/office/drawing/2014/main" id="{867FB5D5-5D9F-47AA-A58F-014EA9EE1E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255" y="780134"/>
            <a:ext cx="7063643" cy="529773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B95C9D-5911-4092-9967-5D5B6D2CF6DA}"/>
              </a:ext>
            </a:extLst>
          </p:cNvPr>
          <p:cNvSpPr txBox="1"/>
          <p:nvPr/>
        </p:nvSpPr>
        <p:spPr>
          <a:xfrm>
            <a:off x="613997" y="3659590"/>
            <a:ext cx="3012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Here we see an exponential dampening effect </a:t>
            </a:r>
            <a:r>
              <a:rPr lang="en-GB" sz="12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(Chapter 2, n.d.)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8651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D0AAD7-9100-4922-8C8E-7A38795AE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6568"/>
            <a:ext cx="6224953" cy="65248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@__timer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create_animation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plot_expected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bool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"""Creates an animation of the previous method run - showing the values of u(</a:t>
            </a:r>
            <a:r>
              <a:rPr kumimoji="0" lang="en-US" altLang="en-US" sz="1100" b="0" i="1" u="none" strike="noStrike" cap="none" normalizeH="0" baseline="0" dirty="0" err="1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x,t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) over time.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frame spacing controls how many frames in animations a frame spacing of 2 would print every other frame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for the time period it has been calculated for, save file can change the name of the file the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animation is saved to. animations are saved to animation directory - !!Clears data stored in grid variable!!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"""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extension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'.gif'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frame_count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.t_max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/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/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fps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/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/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writer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animation.PillowWriter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fps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=fps)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time_created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get_file_time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datetime_created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get_datetime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is False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title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f'Solution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to 1D Linear Advection Equation Using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.method_title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Method'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.animation_directory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+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.method_title.replace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 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+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time_created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+ extension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title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savefile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.animation_directory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+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+ extension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f'Creating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set_x_axis_data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f'Frame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spacing -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intervals or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round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*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f'Expecting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frame_count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frames,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fps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frames per second of simulation time, over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.t_max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ticker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plt_ticker.MultipleLocator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base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.x_axis_width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/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Variable used later to place x ticks every 10%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	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highlight>
                  <a:srgbClr val="FFFF00"/>
                </a:highlight>
                <a:latin typeface="JetBrains Mono"/>
              </a:rPr>
              <a:t>Animate function goes here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fig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plt.subplots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ani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animation.FuncAnimation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(fig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func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=animate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frames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frame_count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ani.save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writer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=writer)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saved'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834663-E4AA-4A10-8E78-FB24F9722109}"/>
              </a:ext>
            </a:extLst>
          </p:cNvPr>
          <p:cNvSpPr txBox="1"/>
          <p:nvPr/>
        </p:nvSpPr>
        <p:spPr>
          <a:xfrm>
            <a:off x="5967047" y="867507"/>
            <a:ext cx="6224953" cy="4154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animate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"""Function called to plot frame of animation where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i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is number of the frame"""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ax.clear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*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frame_spacing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plot_time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"%.2f"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%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round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*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ax.set_xlabel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'X'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ax.set_ylabel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x,t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plot_time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)'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ax.set_ylim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1.4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ax.set_xlim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self.x_axis_width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/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self.x_axis_width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/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ax.set_title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(title)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ax.title.set_size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ax.xaxis.set_major_locator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(ticker)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Sets x axis ticks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ax.plot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self.xAxisData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self.yAxisData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label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'Result'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plot_expected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self.expected_result_at_t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*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ax.plot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self.xAxisData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self.grid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label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'Expected'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ax.legend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loc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'upper right'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shadow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fontsize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'medium'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ax.annotate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datetime_created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c-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dx-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self.dx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dt-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FinalT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self.t_max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 Frame Spacing-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Frames-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frame_count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xy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-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0.15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xycoords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'axes fraction'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ha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'right'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va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"center"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fontsize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fig.tight_layout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768516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4652D4-08E6-455C-AC7D-2F878C7DA1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07" t="3321" r="40793" b="84511"/>
          <a:stretch/>
        </p:blipFill>
        <p:spPr>
          <a:xfrm>
            <a:off x="0" y="4899482"/>
            <a:ext cx="6506308" cy="185596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C19E2DB-6099-4AD3-81C5-64E2087C54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551"/>
            <a:ext cx="7526215" cy="470898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__timer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method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"""Timer decorator, prints name of decorated method and when it was called,</a:t>
            </a:r>
            <a:b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prints when it is finished, and how long it took</a:t>
            </a:r>
            <a:b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records name of method, how long it took and some variable values to timer_filename.txt"""</a:t>
            </a:r>
            <a:b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b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timed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(self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*args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**kwargs):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time_start = time.perf_counter()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methodname = self.__clean_method_name(method.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__name__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self.__announce_started(methodname)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timedResult = method(self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*args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**kwargs)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time_elapsed =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round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(time.perf_counter() - time_start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not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os.path.exists(self.timer_filename):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with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open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(self.timer_filename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'w'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f: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f.write(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"%-28s %-10s %-7s %-7s %-6s %-7s %-7s  %-20s"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% (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'Name'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'RunTime(s)'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'MaxT(s)'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'dt(s)'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'Points'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'dx(m)'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'C(m/s)'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'TimeRun'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self.timer_filename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created'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with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open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(self.timer_filename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f: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f.write(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f"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methodname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: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28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 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time_elapsed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: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-10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 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self.t_max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: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-7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 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self.dt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: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-7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 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self.points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: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-6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 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self.dx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: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-8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 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self.c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: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-7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  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self.__get_datetime()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: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25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current = self.__get_time()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methodname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finished at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current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, taking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time_elapsed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timedResult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timed</a:t>
            </a:r>
            <a:endParaRPr kumimoji="0" lang="en-US" alt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790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55123-421E-454C-837B-D9498D5D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Lax </a:t>
            </a:r>
            <a:r>
              <a:rPr lang="en-GB" dirty="0" err="1"/>
              <a:t>Wendroff</a:t>
            </a:r>
            <a:r>
              <a:rPr lang="en-GB" dirty="0"/>
              <a:t> Derivation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F22696-266F-4A80-863E-96D7A9BBB1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By using the central second-order finite difference scheme, the method of Lax-</a:t>
                </a:r>
                <a:r>
                  <a:rPr lang="en-GB" dirty="0" err="1"/>
                  <a:t>Wendroff</a:t>
                </a:r>
                <a:r>
                  <a:rPr lang="en-GB" dirty="0"/>
                  <a:t> method is obtained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</m:oMath>
                </a14:m>
                <a:r>
                  <a:rPr lang="en-GB" sz="2800" dirty="0"/>
                  <a:t>=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num>
                      <m:den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  <m:sup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en-GB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  <m:sup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</m:e>
                    </m:d>
                    <m:r>
                      <a:rPr lang="en-GB" b="0" i="0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GB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GB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GB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p>
                            <m:r>
                              <a:rPr lang="en-GB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GB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28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GB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 −2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8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</a:t>
                </a:r>
                <a:r>
                  <a:rPr lang="en-GB" sz="1200" dirty="0"/>
                  <a:t>(</a:t>
                </a:r>
                <a:r>
                  <a:rPr lang="en-GB" sz="1200" dirty="0">
                    <a:solidFill>
                      <a:srgbClr val="2E414F"/>
                    </a:solidFill>
                    <a:latin typeface="Roboto" panose="02000000000000000000" pitchFamily="2" charset="0"/>
                  </a:rPr>
                  <a:t>Lax and </a:t>
                </a:r>
                <a:r>
                  <a:rPr lang="en-GB" sz="1200" dirty="0" err="1">
                    <a:solidFill>
                      <a:srgbClr val="2E414F"/>
                    </a:solidFill>
                    <a:latin typeface="Roboto" panose="02000000000000000000" pitchFamily="2" charset="0"/>
                  </a:rPr>
                  <a:t>Wendroff</a:t>
                </a:r>
                <a:r>
                  <a:rPr lang="en-GB" sz="1200" dirty="0">
                    <a:solidFill>
                      <a:srgbClr val="2E414F"/>
                    </a:solidFill>
                    <a:latin typeface="Roboto" panose="02000000000000000000" pitchFamily="2" charset="0"/>
                  </a:rPr>
                  <a:t>, 1960). </a:t>
                </a:r>
                <a:endParaRPr lang="en-GB" sz="1200" dirty="0"/>
              </a:p>
              <a:p>
                <a:r>
                  <a:rPr lang="en-GB" dirty="0"/>
                  <a:t>This method is stable if 𝑢𝜏/ ℎ ≤ 1 – the same as the Lax method </a:t>
                </a:r>
                <a:r>
                  <a:rPr lang="en-GB" sz="1200" dirty="0">
                    <a:solidFill>
                      <a:srgbClr val="2C3E50"/>
                    </a:solidFill>
                    <a:latin typeface="Roboto" panose="02000000000000000000" pitchFamily="2" charset="0"/>
                  </a:rPr>
                  <a:t>(Abbasi, n.d.)</a:t>
                </a:r>
                <a:endParaRPr lang="en-GB" sz="1200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F22696-266F-4A80-863E-96D7A9BBB1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4584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212D0-6893-4DB0-8664-C6C840BF6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70" y="516673"/>
            <a:ext cx="4437182" cy="881150"/>
          </a:xfrm>
        </p:spPr>
        <p:txBody>
          <a:bodyPr>
            <a:normAutofit/>
          </a:bodyPr>
          <a:lstStyle/>
          <a:p>
            <a:r>
              <a:rPr lang="en-GB" sz="4000" dirty="0"/>
              <a:t>Lax </a:t>
            </a:r>
            <a:r>
              <a:rPr lang="en-GB" sz="4000" dirty="0" err="1"/>
              <a:t>Wendroff</a:t>
            </a:r>
            <a:r>
              <a:rPr lang="en-GB" sz="4000" dirty="0"/>
              <a:t> Code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6157470-E222-4522-AE5F-9640B61397FD}"/>
                  </a:ext>
                </a:extLst>
              </p:cNvPr>
              <p:cNvSpPr txBox="1"/>
              <p:nvPr/>
            </p:nvSpPr>
            <p:spPr>
              <a:xfrm>
                <a:off x="301870" y="5147516"/>
                <a:ext cx="6207368" cy="5241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GB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</m:oMath>
                </a14:m>
                <a:r>
                  <a:rPr lang="en-GB" sz="1800" dirty="0"/>
                  <a:t>=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num>
                      <m:den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  <m:sup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en-GB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  <m:sup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en-GB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GB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GB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p>
                            <m:r>
                              <a:rPr lang="en-GB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GB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GB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 −2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6157470-E222-4522-AE5F-9640B61397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870" y="5147516"/>
                <a:ext cx="6207368" cy="524182"/>
              </a:xfrm>
              <a:prstGeom prst="rect">
                <a:avLst/>
              </a:prstGeom>
              <a:blipFill>
                <a:blip r:embed="rId2"/>
                <a:stretch>
                  <a:fillRect b="-69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5">
            <a:extLst>
              <a:ext uri="{FF2B5EF4-FFF2-40B4-BE49-F238E27FC236}">
                <a16:creationId xmlns:a16="http://schemas.microsoft.com/office/drawing/2014/main" id="{C14FCA45-4A9C-4D5C-97C8-B3971D5F28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870" y="1802812"/>
            <a:ext cx="7452950" cy="280076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@__timer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lax_wendroff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"""Solves 1D linear advection equation using lax-wendroff method"""</a:t>
            </a:r>
            <a:br>
              <a:rPr kumimoji="0" lang="en-US" altLang="en-US" sz="16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.__base_method(sys._getframe().f_code.co_name)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__lax_wendroff_equation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i: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"""equation for lax wendroff scheme"""</a:t>
            </a:r>
            <a:br>
              <a:rPr kumimoji="0" lang="en-US" altLang="en-US" sz="16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.grid[i] 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.previous[i] -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.half_courant * (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.previous[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.plus_one] -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.previous[i -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 + (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.half_courant_squared *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   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.previous[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.plus_one] -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.previous[i] +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.previous[i -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]))</a:t>
            </a:r>
            <a:endParaRPr kumimoji="0" lang="en-US" altLang="en-US" sz="4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23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Off-page Connector 4">
            <a:extLst>
              <a:ext uri="{FF2B5EF4-FFF2-40B4-BE49-F238E27FC236}">
                <a16:creationId xmlns:a16="http://schemas.microsoft.com/office/drawing/2014/main" id="{9CE00F24-04F0-4E26-9B3B-B430074EC9BF}"/>
              </a:ext>
            </a:extLst>
          </p:cNvPr>
          <p:cNvSpPr/>
          <p:nvPr/>
        </p:nvSpPr>
        <p:spPr>
          <a:xfrm rot="16200000">
            <a:off x="1569259" y="334141"/>
            <a:ext cx="2155373" cy="3714826"/>
          </a:xfrm>
          <a:prstGeom prst="flowChartOffpageConnector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33EDBC-26F0-40F5-88DE-3AE91C34C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238" y="863645"/>
            <a:ext cx="2917038" cy="2775113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Lax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Wendroff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3600" dirty="0">
                <a:solidFill>
                  <a:schemeClr val="bg1"/>
                </a:solidFill>
              </a:rPr>
              <a:t>Results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3B2027E4-CBED-431B-B18B-9BCC611A9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532" y="4574582"/>
            <a:ext cx="4204499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Advection(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dx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0.001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advection.lax_wendroff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advection.create_animation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" name="Content Placeholder 16" descr="Chart&#10;&#10;Description automatically generated">
            <a:extLst>
              <a:ext uri="{FF2B5EF4-FFF2-40B4-BE49-F238E27FC236}">
                <a16:creationId xmlns:a16="http://schemas.microsoft.com/office/drawing/2014/main" id="{5D491F5F-170A-4C22-8E00-EFB7338B9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907" y="984738"/>
            <a:ext cx="6891705" cy="5168779"/>
          </a:xfrm>
        </p:spPr>
      </p:pic>
    </p:spTree>
    <p:extLst>
      <p:ext uri="{BB962C8B-B14F-4D97-AF65-F5344CB8AC3E}">
        <p14:creationId xmlns:p14="http://schemas.microsoft.com/office/powerpoint/2010/main" val="1765494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474F1-2528-412C-BC18-E256A5E293B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4ABC3-0E2E-4295-89F9-B2372CD2C25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b="0" i="0" dirty="0">
                <a:solidFill>
                  <a:schemeClr val="tx1"/>
                </a:solidFill>
                <a:effectLst/>
                <a:latin typeface="+mn-lt"/>
              </a:rPr>
              <a:t>Abbasi, N.M. (n.d.). </a:t>
            </a:r>
            <a:r>
              <a:rPr lang="en-GB" sz="2000" b="0" i="1" dirty="0">
                <a:solidFill>
                  <a:schemeClr val="tx1"/>
                </a:solidFill>
                <a:effectLst/>
                <a:latin typeface="+mn-lt"/>
              </a:rPr>
              <a:t>Solving the advection PDE in explicit FTCS, Lax, Implicit FTCS and Crank-Nicolson methods for constant and varying speed.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+mn-lt"/>
              </a:rPr>
              <a:t> [online] Available at: https://www.12000.org/my_notes/advection_PDE/final_solution.pdf [Accessed 13 Nov. 2021].</a:t>
            </a:r>
          </a:p>
          <a:p>
            <a:r>
              <a:rPr lang="en-GB" sz="2000" b="0" i="0" dirty="0">
                <a:solidFill>
                  <a:srgbClr val="000000"/>
                </a:solidFill>
                <a:effectLst/>
                <a:latin typeface="+mn-lt"/>
              </a:rPr>
              <a:t>Uni-muenster.de. n.d. </a:t>
            </a:r>
            <a:r>
              <a:rPr lang="en-GB" sz="2000" b="0" i="1" dirty="0">
                <a:solidFill>
                  <a:srgbClr val="000000"/>
                </a:solidFill>
                <a:effectLst/>
                <a:latin typeface="+mn-lt"/>
              </a:rPr>
              <a:t>Chapter 2</a:t>
            </a:r>
            <a:r>
              <a:rPr lang="en-GB" sz="2000" b="0" i="0" dirty="0">
                <a:solidFill>
                  <a:srgbClr val="000000"/>
                </a:solidFill>
                <a:effectLst/>
                <a:latin typeface="+mn-lt"/>
              </a:rPr>
              <a:t>. [online] Available at: &lt;https://www.uni-muenster.de/imperia/md/content/physik_tp/lectures/ws2016-2017/num_methods_i/advection.pdf&gt; [Accessed 13 November 2021].</a:t>
            </a:r>
            <a:endParaRPr lang="en-GB" sz="2000" dirty="0">
              <a:solidFill>
                <a:schemeClr val="tx1"/>
              </a:solidFill>
              <a:latin typeface="+mn-lt"/>
            </a:endParaRPr>
          </a:p>
          <a:p>
            <a:r>
              <a:rPr lang="en-GB" sz="2000" b="0" i="0" dirty="0">
                <a:solidFill>
                  <a:schemeClr val="tx1"/>
                </a:solidFill>
                <a:effectLst/>
                <a:latin typeface="+mn-lt"/>
              </a:rPr>
              <a:t>Lax, P.D., &amp; 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+mn-lt"/>
              </a:rPr>
              <a:t>Wendroff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+mn-lt"/>
              </a:rPr>
              <a:t>, B. (1960). Systems of conservation laws. </a:t>
            </a:r>
            <a:r>
              <a:rPr lang="en-GB" sz="2000" b="0" i="1" dirty="0">
                <a:solidFill>
                  <a:schemeClr val="tx1"/>
                </a:solidFill>
                <a:effectLst/>
                <a:latin typeface="+mn-lt"/>
              </a:rPr>
              <a:t>Communications on Pure and Applied Mathematics, 13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+mn-lt"/>
              </a:rPr>
              <a:t>, 217-237. [online] Available at: https://digital.library.unt.edu/ark:/67531/metadc1021636/m2/1/high_res_d/4244712.pdf [Accessed 13 Nov. 2021].</a:t>
            </a:r>
          </a:p>
          <a:p>
            <a:endParaRPr lang="en-GB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29FA2E-F74A-462F-BD98-BC19574DC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Problem – Solving the 1D Linear Advection Equation with the Following Initial Conditions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21439D58-32F7-4CE5-B114-36B32AA404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804" y="1180731"/>
            <a:ext cx="6882568" cy="516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49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94382-9A9E-4F37-962A-7CF68D31D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Initialising initial array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6CF36989-0EBC-4F3E-813A-FF8E67356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6663" y="8739813"/>
            <a:ext cx="7856621" cy="33855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99C8350-54F8-40E8-B0FD-E2511A56F8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936527"/>
            <a:ext cx="4431632" cy="36933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.points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.x_axis_width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/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.dx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+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10E413-102A-4B4A-97CA-3F08896C27B3}"/>
              </a:ext>
            </a:extLst>
          </p:cNvPr>
          <p:cNvSpPr txBox="1"/>
          <p:nvPr/>
        </p:nvSpPr>
        <p:spPr>
          <a:xfrm>
            <a:off x="838200" y="4315706"/>
            <a:ext cx="819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Where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F087E8-24C5-4C02-AAD1-54A5B23E10FB}"/>
              </a:ext>
            </a:extLst>
          </p:cNvPr>
          <p:cNvSpPr txBox="1"/>
          <p:nvPr/>
        </p:nvSpPr>
        <p:spPr>
          <a:xfrm>
            <a:off x="776654" y="5557348"/>
            <a:ext cx="103719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Where x axis width is the width of the domain – which is centred on 0</a:t>
            </a:r>
          </a:p>
          <a:p>
            <a:endParaRPr lang="en-GB" dirty="0"/>
          </a:p>
          <a:p>
            <a:r>
              <a:rPr lang="en-GB" dirty="0"/>
              <a:t>To implement periodic boundary conditions we picture the domain as a circle such that U(N=0, t) interacts with U(N=N, t) and vice versa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DE4635-32C1-41F6-8F24-A0E9B99310A8}"/>
              </a:ext>
            </a:extLst>
          </p:cNvPr>
          <p:cNvSpPr txBox="1"/>
          <p:nvPr/>
        </p:nvSpPr>
        <p:spPr>
          <a:xfrm>
            <a:off x="5503985" y="4862146"/>
            <a:ext cx="5644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+1 here to create the expected number of points on the graph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FF9004-5A12-4372-A07A-12E06C783514}"/>
              </a:ext>
            </a:extLst>
          </p:cNvPr>
          <p:cNvSpPr txBox="1"/>
          <p:nvPr/>
        </p:nvSpPr>
        <p:spPr>
          <a:xfrm>
            <a:off x="8030308" y="1758426"/>
            <a:ext cx="5017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For our case – </a:t>
            </a:r>
          </a:p>
          <a:p>
            <a:r>
              <a:rPr lang="en-GB" dirty="0"/>
              <a:t>X axis width is 1</a:t>
            </a:r>
          </a:p>
          <a:p>
            <a:r>
              <a:rPr lang="en-GB" dirty="0"/>
              <a:t>Pulse width is 0.5</a:t>
            </a: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1B011319-940D-4BF1-B1AF-C8C473AE8A6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3" y="1472222"/>
            <a:ext cx="7192105" cy="255454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__create_initial_grid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"""Creates the initial grid with initial conditions"""</a:t>
            </a:r>
            <a:br>
              <a:rPr kumimoji="0" lang="en-US" altLang="en-US" sz="16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.initial_grid = np.zeros(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.points)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upperbound = 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.x_axis_width / 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.dx)) + 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.half_pulse_width /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.dx)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lowerbound = 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.x_axis_width / 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.dx)) - 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.half_pulse_width /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.dx)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index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enumerate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.initial_grid):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upperbound &gt; index &gt; lowerbound: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.initial_grid[index] 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index *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.dx &gt; upperbound: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break</a:t>
            </a:r>
            <a:endParaRPr kumimoji="0" lang="en-US" altLang="en-US" sz="4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975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Off-page Connector 3">
            <a:extLst>
              <a:ext uri="{FF2B5EF4-FFF2-40B4-BE49-F238E27FC236}">
                <a16:creationId xmlns:a16="http://schemas.microsoft.com/office/drawing/2014/main" id="{F8A0A8F0-F97E-40F8-B0D0-57AB72004270}"/>
              </a:ext>
            </a:extLst>
          </p:cNvPr>
          <p:cNvSpPr/>
          <p:nvPr/>
        </p:nvSpPr>
        <p:spPr>
          <a:xfrm rot="16200000">
            <a:off x="1434652" y="235270"/>
            <a:ext cx="2200313" cy="3634768"/>
          </a:xfrm>
          <a:prstGeom prst="flowChartOffpageConnector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26ECEE6-E81B-48CE-8769-EB400A928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822" y="1132702"/>
            <a:ext cx="2669406" cy="1781175"/>
          </a:xfrm>
        </p:spPr>
        <p:txBody>
          <a:bodyPr>
            <a:normAutofit/>
          </a:bodyPr>
          <a:lstStyle/>
          <a:p>
            <a:r>
              <a:rPr lang="en-GB" sz="2500" dirty="0">
                <a:solidFill>
                  <a:srgbClr val="FFFFFF"/>
                </a:solidFill>
              </a:rPr>
              <a:t>Analytical Solution – what we want or solutions to look like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5A5BCBC-7C55-4ED3-923C-F2A5776D3CD1}"/>
                  </a:ext>
                </a:extLst>
              </p:cNvPr>
              <p:cNvSpPr txBox="1"/>
              <p:nvPr/>
            </p:nvSpPr>
            <p:spPr>
              <a:xfrm>
                <a:off x="804495" y="3587891"/>
                <a:ext cx="256621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=0,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𝑐𝑡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5A5BCBC-7C55-4ED3-923C-F2A5776D3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495" y="3587891"/>
                <a:ext cx="2566215" cy="276999"/>
              </a:xfrm>
              <a:prstGeom prst="rect">
                <a:avLst/>
              </a:prstGeom>
              <a:blipFill>
                <a:blip r:embed="rId2"/>
                <a:stretch>
                  <a:fillRect t="-4444" r="-950" b="-355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">
            <a:extLst>
              <a:ext uri="{FF2B5EF4-FFF2-40B4-BE49-F238E27FC236}">
                <a16:creationId xmlns:a16="http://schemas.microsoft.com/office/drawing/2014/main" id="{C26AA994-D97B-4120-8680-CB972196E0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424" y="4479782"/>
            <a:ext cx="4147653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Advection(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dx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0.001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advection.full_expected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advection.create_animation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savefile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'Ideal Results'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plot_expected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CA0FF55C-6956-40AC-8F5F-3933C925F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952" y="1085891"/>
            <a:ext cx="6834217" cy="512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177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952CA-068F-468E-862F-BBF83F661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882053" cy="398298"/>
          </a:xfrm>
        </p:spPr>
        <p:txBody>
          <a:bodyPr>
            <a:normAutofit fontScale="90000"/>
          </a:bodyPr>
          <a:lstStyle/>
          <a:p>
            <a:br>
              <a:rPr lang="en-GB" dirty="0"/>
            </a:br>
            <a:r>
              <a:rPr lang="en-GB" dirty="0"/>
              <a:t>Expected results - the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8A0CCC-585C-4D37-9AFB-C9CBA315C87A}"/>
              </a:ext>
            </a:extLst>
          </p:cNvPr>
          <p:cNvSpPr txBox="1"/>
          <p:nvPr/>
        </p:nvSpPr>
        <p:spPr>
          <a:xfrm>
            <a:off x="1" y="733246"/>
            <a:ext cx="701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Calculates analytical solution of the 1D linear advection equation at each grid point across the whole domain, and time period and stores the results to an array for later plotting</a:t>
            </a: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CBF3E5D7-F7A8-40E4-A66C-7396A7440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69" y="2057688"/>
            <a:ext cx="6608064" cy="418576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expected_result_at_t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current_time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"""Calculates the expected result of the 1d linear advection equation for a given time"""</a:t>
            </a: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current_time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is None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current_time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.t_max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range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.points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index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- 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/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*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current_time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 %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.points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.grid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.initial_grid.copy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()[index]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@__timer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full_expected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"""Calculates the expected result of the 1d linear advection over time period"""</a:t>
            </a: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start_method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(sys._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getframe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f_code.co_name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t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while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.t_max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&gt;= t: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store_grid_data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 +=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.dt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.expected_result_at_t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close_method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E1E36E4B-1D7D-47BF-B753-CDB700412F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1335" y="-88576"/>
            <a:ext cx="5145160" cy="178510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start_method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name) -&gt;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"""Calculates courant number, stores title of method - to be used in plot titles, and opens new file to record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data to"""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.record_time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get_file_time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set_half_courant_number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set_half_courant_number_squared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update_method_title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(name)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.record_to_file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open_new_record_file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16">
            <a:extLst>
              <a:ext uri="{FF2B5EF4-FFF2-40B4-BE49-F238E27FC236}">
                <a16:creationId xmlns:a16="http://schemas.microsoft.com/office/drawing/2014/main" id="{02B36AAA-1380-49EF-8EEF-4728421731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1335" y="1697514"/>
            <a:ext cx="5145160" cy="212365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open_new_record_file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"""Opens new file to record results of method to, saving it to variable if it does not exist, it is created"""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.record_filename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.results_directory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+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.method_title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+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.record_time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+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'.txt'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.record_filename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.record_filename.replace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 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not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os.path.exists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.record_filename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with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open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.record_filename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'w'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JetBrains Mono"/>
              </a:rPr>
              <a:t>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pass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.record_file_handle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open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.record_filename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f'Recording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.method_title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results to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.method_title.replace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 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+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.record_time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.txt'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A4C5B506-E5BB-49F2-BEFB-BE7509DAB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1335" y="3789884"/>
            <a:ext cx="5145160" cy="110799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store_grid_data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"""Stores the grid data to </a:t>
            </a:r>
            <a:r>
              <a:rPr kumimoji="0" lang="en-US" altLang="en-US" sz="1100" b="0" i="1" u="none" strike="noStrike" cap="none" normalizeH="0" baseline="0" dirty="0" err="1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yaxisdata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variable for later plotting,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if record to file is true, it will also record the data to a txt file"""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.yAxisData.append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.grid.copy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.record_to_file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record_to_file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FBFA6F65-4455-4BCA-B12A-C72ACB361C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1335" y="4896751"/>
            <a:ext cx="3401568" cy="9387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record_to_file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"""Records current grid array to record file"""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.grid.tofile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.record_file_handle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sep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','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format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'%s'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.record_file_handle.write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899005CD-5277-4251-87F5-6567FEAAC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1335" y="5835470"/>
            <a:ext cx="3962400" cy="9387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close_method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"""Stores final data for plotting and closes file handle"""</a:t>
            </a:r>
            <a:b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store_grid_data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.record_to_file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close_record_file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7336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95EC9-05D9-49EE-B713-09E7AAF05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24743" cy="848209"/>
          </a:xfrm>
        </p:spPr>
        <p:txBody>
          <a:bodyPr/>
          <a:lstStyle/>
          <a:p>
            <a:r>
              <a:rPr lang="en-GB" dirty="0"/>
              <a:t>FTCS Forward Time Central Space - Derivation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360C64-22F4-4E7F-A117-C5D17CB59A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1131034"/>
                <a:ext cx="11869615" cy="4900488"/>
              </a:xfrm>
            </p:spPr>
            <p:txBody>
              <a:bodyPr>
                <a:normAutofit/>
              </a:bodyPr>
              <a:lstStyle/>
              <a:p>
                <a:r>
                  <a:rPr lang="en-GB" sz="2400" dirty="0"/>
                  <a:t>For numerical  solutions we will be using the finite difference method of differentiation</a:t>
                </a:r>
              </a:p>
              <a:p>
                <a:r>
                  <a:rPr lang="en-GB" sz="2400" dirty="0"/>
                  <a:t>To derive the forward time central space method, we combine the central space derivative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2400" dirty="0"/>
                          <m:t>∂</m:t>
                        </m:r>
                        <m:r>
                          <m:rPr>
                            <m:nor/>
                          </m:rPr>
                          <a:rPr lang="en-GB" sz="2400" b="0" i="0" dirty="0" smtClean="0"/>
                          <m:t>C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2400" dirty="0"/>
                          <m:t>∂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  <m:sup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  <m:sup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</m:num>
                      <m:den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</m:oMath>
                </a14:m>
                <a:r>
                  <a:rPr lang="en-GB" sz="2400" dirty="0"/>
                  <a:t> where h is the spacing on the x axis</a:t>
                </a:r>
              </a:p>
              <a:p>
                <a:r>
                  <a:rPr lang="en-GB" sz="2400" dirty="0"/>
                  <a:t>And the forward time derivative which can be written as the following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2400" dirty="0"/>
                          <m:t>∂</m:t>
                        </m:r>
                        <m:r>
                          <m:rPr>
                            <m:nor/>
                          </m:rPr>
                          <a:rPr lang="en-GB" sz="2400" b="0" i="0" dirty="0" smtClean="0"/>
                          <m:t>C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2400" dirty="0"/>
                          <m:t>∂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b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</m:num>
                      <m:den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den>
                    </m:f>
                  </m:oMath>
                </a14:m>
                <a:r>
                  <a:rPr lang="en-GB" sz="2400" dirty="0"/>
                  <a:t> </a:t>
                </a:r>
              </a:p>
              <a:p>
                <a:r>
                  <a:rPr lang="en-GB" sz="2400" dirty="0"/>
                  <a:t>Inserting this into the original equation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2400" dirty="0"/>
                          <m:t>∂</m:t>
                        </m:r>
                        <m:r>
                          <m:rPr>
                            <m:nor/>
                          </m:rPr>
                          <a:rPr lang="en-GB" sz="2400" b="0" i="0" dirty="0" smtClean="0"/>
                          <m:t>u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2400" dirty="0"/>
                          <m:t>∂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GB" sz="24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400" b="0" i="1" dirty="0" smtClean="0">
                        <a:latin typeface="Cambria Math" panose="02040503050406030204" pitchFamily="18" charset="0"/>
                      </a:rPr>
                      <m:t>𝑐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2400" dirty="0"/>
                          <m:t>∂</m:t>
                        </m:r>
                        <m:r>
                          <m:rPr>
                            <m:nor/>
                          </m:rPr>
                          <a:rPr lang="en-GB" sz="2400" b="0" i="1" dirty="0" smtClean="0"/>
                          <m:t>u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2400" dirty="0"/>
                          <m:t>∂</m:t>
                        </m:r>
                        <m:r>
                          <a:rPr lang="en-GB" sz="24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GB" sz="2400" b="0" i="1" dirty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400" dirty="0"/>
                  <a:t> we get the following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  <m:sup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  <m:sup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</m:num>
                      <m:den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</m:oMath>
                </a14:m>
                <a:r>
                  <a:rPr lang="en-GB" sz="2400" dirty="0"/>
                  <a:t> + c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bSup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</m:num>
                      <m:den>
                        <m:r>
                          <a:rPr lang="en-GB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den>
                    </m:f>
                  </m:oMath>
                </a14:m>
                <a:r>
                  <a:rPr lang="en-GB" sz="2400" dirty="0"/>
                  <a:t> = 0</a:t>
                </a:r>
              </a:p>
              <a:p>
                <a:r>
                  <a:rPr lang="en-GB" sz="2400" dirty="0"/>
                  <a:t>With some rearranging we get the following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</m:oMath>
                </a14:m>
                <a:r>
                  <a:rPr lang="en-GB" sz="2400" dirty="0"/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num>
                      <m:den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2400" dirty="0"/>
                  <a:t> </a:t>
                </a:r>
              </a:p>
              <a:p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360C64-22F4-4E7F-A117-C5D17CB59A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131034"/>
                <a:ext cx="11869615" cy="4900488"/>
              </a:xfrm>
              <a:blipFill>
                <a:blip r:embed="rId2"/>
                <a:stretch>
                  <a:fillRect l="-668" t="-17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1059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7EE6F-7EFD-4497-8FC9-ACC2355D9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FTCS Forward Time Central Space - Stability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BD58A0-3AB2-460F-9706-B7FCF3B883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78880" y="1816835"/>
                <a:ext cx="10515600" cy="4351336"/>
              </a:xfrm>
            </p:spPr>
            <p:txBody>
              <a:bodyPr/>
              <a:lstStyle/>
              <a:p>
                <a:r>
                  <a:rPr lang="en-GB" dirty="0"/>
                  <a:t>Using the Von Neumann method of stability analysis we find that :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</m:d>
                    <m:r>
                      <a:rPr lang="en-GB" b="0" i="0" smtClean="0">
                        <a:latin typeface="Cambria Math" panose="020405030504060302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num>
                                  <m:den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den>
                                </m:f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sin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𝑘h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r>
                  <a:rPr lang="en-GB" dirty="0"/>
                  <a:t> </a:t>
                </a:r>
                <a:r>
                  <a:rPr lang="en-GB" dirty="0">
                    <a:solidFill>
                      <a:srgbClr val="2C3E50"/>
                    </a:solidFill>
                    <a:latin typeface="Roboto" panose="02000000000000000000" pitchFamily="2" charset="0"/>
                  </a:rPr>
                  <a:t> </a:t>
                </a:r>
                <a:r>
                  <a:rPr lang="en-GB" sz="1200" dirty="0">
                    <a:solidFill>
                      <a:srgbClr val="2C3E50"/>
                    </a:solidFill>
                    <a:latin typeface="Roboto" panose="02000000000000000000" pitchFamily="2" charset="0"/>
                  </a:rPr>
                  <a:t>(Abbasi, n.d.)</a:t>
                </a:r>
                <a:endParaRPr lang="en-GB" sz="1200" dirty="0"/>
              </a:p>
              <a:p>
                <a:r>
                  <a:rPr lang="en-GB" dirty="0"/>
                  <a:t>Meaning that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endParaRPr lang="en-GB" dirty="0"/>
              </a:p>
              <a:p>
                <a:r>
                  <a:rPr lang="en-GB" dirty="0"/>
                  <a:t>Thus the FTCS is unconditionally unstable regardless of the timestep or space step chosen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BD58A0-3AB2-460F-9706-B7FCF3B883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78880" y="1816835"/>
                <a:ext cx="10515600" cy="4351336"/>
              </a:xfrm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0560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97276-7F82-43F1-9A25-AFB96F70D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3944"/>
            <a:ext cx="7945312" cy="742702"/>
          </a:xfrm>
        </p:spPr>
        <p:txBody>
          <a:bodyPr>
            <a:normAutofit/>
          </a:bodyPr>
          <a:lstStyle/>
          <a:p>
            <a:r>
              <a:rPr lang="en-GB" sz="3600" dirty="0"/>
              <a:t>FCTS Forward Time Central Space - Code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DC52D44-4CE4-4944-9215-1B98B1BB63CA}"/>
                  </a:ext>
                </a:extLst>
              </p:cNvPr>
              <p:cNvSpPr txBox="1"/>
              <p:nvPr/>
            </p:nvSpPr>
            <p:spPr>
              <a:xfrm>
                <a:off x="619395" y="5851945"/>
                <a:ext cx="3353261" cy="4629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GB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</m:oMath>
                </a14:m>
                <a:r>
                  <a:rPr lang="en-GB" sz="1800" dirty="0"/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GB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num>
                      <m:den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GB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1800" dirty="0"/>
                  <a:t> </a:t>
                </a:r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DC52D44-4CE4-4944-9215-1B98B1BB63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395" y="5851945"/>
                <a:ext cx="3353261" cy="462947"/>
              </a:xfrm>
              <a:prstGeom prst="rect">
                <a:avLst/>
              </a:prstGeom>
              <a:blipFill>
                <a:blip r:embed="rId2"/>
                <a:stretch>
                  <a:fillRect b="-789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0">
            <a:extLst>
              <a:ext uri="{FF2B5EF4-FFF2-40B4-BE49-F238E27FC236}">
                <a16:creationId xmlns:a16="http://schemas.microsoft.com/office/drawing/2014/main" id="{FB54D593-E88B-4DED-B18F-120331BA28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80059"/>
            <a:ext cx="7945312" cy="403187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base_method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name) -&gt;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"""Base method for all methods - implements loops, file openings and recordings"""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methods = {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forward_time_central_space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’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forward_time_central_space_equation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'lax'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lax_equation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lax_wendroff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lax_wendroff_equation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start_method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(name)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opens file calculates courant numbers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 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equation = methods[name]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while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.t_max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&gt;= t: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store_grid_data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stores initial data and intermediary data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range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.points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get_plus_one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equation(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update_previous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 +=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.dt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close_method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stores final data and closes file etc.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EA9B1073-8BDE-49F6-8293-BF15687F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028" y="2890391"/>
            <a:ext cx="4096512" cy="10772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update_previous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"""Stores values of previous grid - to be used at end of method"""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.grid.copy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A7E69916-E75F-43C3-9DC8-3BBD52A72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2141" y="427383"/>
            <a:ext cx="5010844" cy="230832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get_plus_one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"""Stores appropriate index for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+ 1 to allow loop around and prevent index errors - to be used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for each value of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, before equation"""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.points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-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.plus_one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.plus_one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+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.plus_one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D6B89E46-0E3C-4327-8470-728FDF7B36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2235" y="4090249"/>
            <a:ext cx="6843550" cy="255454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@__timer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forward_time_central_space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"""Solves 1D linear advection equation using forward time central space method"""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base_method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(sys._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getframe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f_code.co_name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__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forward_time_central_space_equation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"""Equation for forward time central space"""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.grid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.half_courant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* (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-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-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.previous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.plus_one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407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Off-page Connector 2">
            <a:extLst>
              <a:ext uri="{FF2B5EF4-FFF2-40B4-BE49-F238E27FC236}">
                <a16:creationId xmlns:a16="http://schemas.microsoft.com/office/drawing/2014/main" id="{9B23DE23-EE6B-4075-8703-0456B8EC5CB1}"/>
              </a:ext>
            </a:extLst>
          </p:cNvPr>
          <p:cNvSpPr/>
          <p:nvPr/>
        </p:nvSpPr>
        <p:spPr>
          <a:xfrm rot="16200000">
            <a:off x="1557769" y="493900"/>
            <a:ext cx="2155373" cy="3714826"/>
          </a:xfrm>
          <a:prstGeom prst="flowChartOffpageConnector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2CA95-769F-475D-A4C5-979FA57DE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5" y="1664539"/>
            <a:ext cx="3601450" cy="1325559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Forward Time Central Space (FTCS)- Results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675AE718-A436-4E90-A18C-3761AD06A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418" y="4400981"/>
            <a:ext cx="3833751" cy="95410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Advection()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advection.forward_time_central_space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advection.create_animation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frame_spacing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Content Placeholder 13" descr="Chart&#10;&#10;Description automatically generated">
            <a:extLst>
              <a:ext uri="{FF2B5EF4-FFF2-40B4-BE49-F238E27FC236}">
                <a16:creationId xmlns:a16="http://schemas.microsoft.com/office/drawing/2014/main" id="{C12D5A5C-1E1F-45CE-869F-895A0F3503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171" y="961292"/>
            <a:ext cx="7016751" cy="5262563"/>
          </a:xfrm>
        </p:spPr>
      </p:pic>
    </p:spTree>
    <p:extLst>
      <p:ext uri="{BB962C8B-B14F-4D97-AF65-F5344CB8AC3E}">
        <p14:creationId xmlns:p14="http://schemas.microsoft.com/office/powerpoint/2010/main" val="4116371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2214</TotalTime>
  <Words>3717</Words>
  <Application>Microsoft Office PowerPoint</Application>
  <PresentationFormat>Widescreen</PresentationFormat>
  <Paragraphs>74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JetBrains Mono</vt:lpstr>
      <vt:lpstr>Open Sans</vt:lpstr>
      <vt:lpstr>Roboto</vt:lpstr>
      <vt:lpstr>Office Theme</vt:lpstr>
      <vt:lpstr>Code to Solve the 1D Linear Advection Equation</vt:lpstr>
      <vt:lpstr>The Problem – Solving the 1D Linear Advection Equation with the Following Initial Conditions</vt:lpstr>
      <vt:lpstr>Initialising initial array</vt:lpstr>
      <vt:lpstr>Analytical Solution – what we want or solutions to look like</vt:lpstr>
      <vt:lpstr> Expected results - the code</vt:lpstr>
      <vt:lpstr>FTCS Forward Time Central Space - Derivation</vt:lpstr>
      <vt:lpstr>FTCS Forward Time Central Space - Stability</vt:lpstr>
      <vt:lpstr>FCTS Forward Time Central Space - Code</vt:lpstr>
      <vt:lpstr>Forward Time Central Space (FTCS)- Results</vt:lpstr>
      <vt:lpstr>Lax - Derivation</vt:lpstr>
      <vt:lpstr>Lax - Code</vt:lpstr>
      <vt:lpstr>Lax Results</vt:lpstr>
      <vt:lpstr>PowerPoint Presentation</vt:lpstr>
      <vt:lpstr>PowerPoint Presentation</vt:lpstr>
      <vt:lpstr>Lax Wendroff Derivation</vt:lpstr>
      <vt:lpstr>Lax Wendroff Code</vt:lpstr>
      <vt:lpstr>Lax Wendroff Results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1D Code to Solve the linear Advection Equation</dc:title>
  <dc:creator>Dom G</dc:creator>
  <cp:lastModifiedBy>Dom G</cp:lastModifiedBy>
  <cp:revision>6</cp:revision>
  <dcterms:created xsi:type="dcterms:W3CDTF">2021-11-10T05:15:38Z</dcterms:created>
  <dcterms:modified xsi:type="dcterms:W3CDTF">2021-11-13T02:53:34Z</dcterms:modified>
</cp:coreProperties>
</file>

<file path=docProps/thumbnail.jpeg>
</file>